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0" r:id="rId1"/>
  </p:sldMasterIdLst>
  <p:notesMasterIdLst>
    <p:notesMasterId r:id="rId44"/>
  </p:notesMasterIdLst>
  <p:handoutMasterIdLst>
    <p:handoutMasterId r:id="rId45"/>
  </p:handoutMasterIdLst>
  <p:sldIdLst>
    <p:sldId id="376" r:id="rId2"/>
    <p:sldId id="367" r:id="rId3"/>
    <p:sldId id="451" r:id="rId4"/>
    <p:sldId id="452" r:id="rId5"/>
    <p:sldId id="467" r:id="rId6"/>
    <p:sldId id="450" r:id="rId7"/>
    <p:sldId id="390" r:id="rId8"/>
    <p:sldId id="327" r:id="rId9"/>
    <p:sldId id="424" r:id="rId10"/>
    <p:sldId id="426" r:id="rId11"/>
    <p:sldId id="425" r:id="rId12"/>
    <p:sldId id="427" r:id="rId13"/>
    <p:sldId id="428" r:id="rId14"/>
    <p:sldId id="414" r:id="rId15"/>
    <p:sldId id="399" r:id="rId16"/>
    <p:sldId id="429" r:id="rId17"/>
    <p:sldId id="397" r:id="rId18"/>
    <p:sldId id="401" r:id="rId19"/>
    <p:sldId id="433" r:id="rId20"/>
    <p:sldId id="432" r:id="rId21"/>
    <p:sldId id="402" r:id="rId22"/>
    <p:sldId id="371" r:id="rId23"/>
    <p:sldId id="403" r:id="rId24"/>
    <p:sldId id="417" r:id="rId25"/>
    <p:sldId id="431" r:id="rId26"/>
    <p:sldId id="413" r:id="rId27"/>
    <p:sldId id="443" r:id="rId28"/>
    <p:sldId id="444" r:id="rId29"/>
    <p:sldId id="406" r:id="rId30"/>
    <p:sldId id="453" r:id="rId31"/>
    <p:sldId id="454" r:id="rId32"/>
    <p:sldId id="333" r:id="rId33"/>
    <p:sldId id="457" r:id="rId34"/>
    <p:sldId id="458" r:id="rId35"/>
    <p:sldId id="460" r:id="rId36"/>
    <p:sldId id="461" r:id="rId37"/>
    <p:sldId id="462" r:id="rId38"/>
    <p:sldId id="442" r:id="rId39"/>
    <p:sldId id="464" r:id="rId40"/>
    <p:sldId id="465" r:id="rId41"/>
    <p:sldId id="466" r:id="rId42"/>
    <p:sldId id="28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D9174"/>
    <a:srgbClr val="DC816F"/>
    <a:srgbClr val="DC581D"/>
    <a:srgbClr val="FDE0D9"/>
    <a:srgbClr val="DE2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"/>
    <p:restoredTop sz="87879" autoAdjust="0"/>
  </p:normalViewPr>
  <p:slideViewPr>
    <p:cSldViewPr>
      <p:cViewPr varScale="1">
        <p:scale>
          <a:sx n="100" d="100"/>
          <a:sy n="100" d="100"/>
        </p:scale>
        <p:origin x="237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36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BD2989-73EC-D34E-B9B9-4AD336CCF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67E1A8-9732-BD47-9AA6-AE237E39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39B86-5EDA-824D-95E5-EC16550C00E8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0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F66F8-EBFE-A74C-9029-CC9BAC409461}" type="slidenum">
              <a:rPr lang="en-US"/>
              <a:pPr/>
              <a:t>40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DCD80-6402-5144-ABC9-56BB86FA1296}" type="slidenum">
              <a:rPr lang="en-US"/>
              <a:pPr/>
              <a:t>41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70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2901C-A2BE-5447-83EB-174F581C128E}" type="slidenum">
              <a:rPr lang="en-US"/>
              <a:pPr/>
              <a:t>42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7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39B86-5EDA-824D-95E5-EC16550C00E8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39B86-5EDA-824D-95E5-EC16550C00E8}" type="slidenum">
              <a:rPr lang="en-US"/>
              <a:pPr/>
              <a:t>6</a:t>
            </a:fld>
            <a:endParaRPr lang="en-US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9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7E1A8-9732-BD47-9AA6-AE237E39D6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4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7E1A8-9732-BD47-9AA6-AE237E39D6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6D357-9017-0B4E-98E6-ECD0AC7ED9BA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67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7E1A8-9732-BD47-9AA6-AE237E39D60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fc212d8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2fc212d8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268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474bc8f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474bc8f5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61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BBE6C-78F2-2B43-82B6-1F71DCBD8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9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464BE-884E-004F-9E51-AA10686BFF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AB323-2233-A342-971B-309DE59E39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1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1" y="2090067"/>
            <a:ext cx="70389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177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A0EC-68A5-F347-AA89-2B3E89058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54751-D4E8-9747-B8EE-D4027D33A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B1995-B7F5-3F43-8A18-3B09A18C1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228E0-BE91-0B4F-9BA9-28F3A785A2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A71B7-5D66-604E-BB62-E2735DDBE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48540-5DC4-F04E-97F5-931BADE1F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E4102-E694-7F4B-933A-BA7DA486CC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1602-8894-674E-8493-691D986C7F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9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CC9B81-FE58-EB44-B010-3EDF824E44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135" y="3945236"/>
            <a:ext cx="4387645" cy="102059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Jeanie Behrend, FAST Coordinator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2723"/>
            <a:ext cx="7772400" cy="2387600"/>
          </a:xfrm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en-US" sz="4400" dirty="0"/>
              <a:t>Fresno Assessment of Student Teachers (FAST)</a:t>
            </a:r>
            <a:br>
              <a:rPr lang="en-US" sz="4400" dirty="0"/>
            </a:br>
            <a:br>
              <a:rPr lang="en-US" sz="4800" dirty="0"/>
            </a:br>
            <a:r>
              <a:rPr lang="en-US" sz="4800" b="1" dirty="0"/>
              <a:t>Teaching Sample Project (TSP)</a:t>
            </a:r>
          </a:p>
        </p:txBody>
      </p:sp>
    </p:spTree>
    <p:extLst>
      <p:ext uri="{BB962C8B-B14F-4D97-AF65-F5344CB8AC3E}">
        <p14:creationId xmlns:p14="http://schemas.microsoft.com/office/powerpoint/2010/main" val="207872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834707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292634">
            <a:off x="1695216" y="1419804"/>
            <a:ext cx="492634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General Description of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7224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485466" cy="5674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536373">
            <a:off x="1951236" y="2483219"/>
            <a:ext cx="5553123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Key Elements of this Section</a:t>
            </a:r>
          </a:p>
          <a:p>
            <a:r>
              <a:rPr lang="en-US" dirty="0"/>
              <a:t>--you need to include!!</a:t>
            </a:r>
          </a:p>
          <a:p>
            <a:endParaRPr lang="en-US" dirty="0"/>
          </a:p>
          <a:p>
            <a:r>
              <a:rPr lang="en-US" b="1" dirty="0"/>
              <a:t>Use as HEADINGS in your document</a:t>
            </a:r>
          </a:p>
        </p:txBody>
      </p:sp>
    </p:spTree>
    <p:extLst>
      <p:ext uri="{BB962C8B-B14F-4D97-AF65-F5344CB8AC3E}">
        <p14:creationId xmlns:p14="http://schemas.microsoft.com/office/powerpoint/2010/main" val="91522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3" y="1219200"/>
            <a:ext cx="8303046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04304">
            <a:off x="2175980" y="2341305"/>
            <a:ext cx="551576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Key Elements of this Section</a:t>
            </a:r>
          </a:p>
          <a:p>
            <a:r>
              <a:rPr lang="en-US" dirty="0"/>
              <a:t>--you need to include!!</a:t>
            </a:r>
          </a:p>
          <a:p>
            <a:endParaRPr lang="en-US" dirty="0"/>
          </a:p>
          <a:p>
            <a:r>
              <a:rPr lang="en-US" dirty="0"/>
              <a:t>Use as HEADINGS in your document</a:t>
            </a:r>
          </a:p>
        </p:txBody>
      </p:sp>
    </p:spTree>
    <p:extLst>
      <p:ext uri="{BB962C8B-B14F-4D97-AF65-F5344CB8AC3E}">
        <p14:creationId xmlns:p14="http://schemas.microsoft.com/office/powerpoint/2010/main" val="269554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8491381" cy="1670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57522">
            <a:off x="1828800" y="1371600"/>
            <a:ext cx="516840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Checklist of what should </a:t>
            </a:r>
            <a:r>
              <a:rPr lang="en-US"/>
              <a:t>be included</a:t>
            </a:r>
          </a:p>
        </p:txBody>
      </p:sp>
    </p:spTree>
    <p:extLst>
      <p:ext uri="{BB962C8B-B14F-4D97-AF65-F5344CB8AC3E}">
        <p14:creationId xmlns:p14="http://schemas.microsoft.com/office/powerpoint/2010/main" val="159776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Students 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Collect school and classroom data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Students in Context</a:t>
            </a:r>
            <a:r>
              <a:rPr lang="en-US" dirty="0">
                <a:solidFill>
                  <a:srgbClr val="0070C0"/>
                </a:solidFill>
              </a:rPr>
              <a:t> form, p. 32 in FAST manual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NOTE: Include information on the whole class, even if you are only teaching a portion of the class.</a:t>
            </a:r>
          </a:p>
          <a:p>
            <a:r>
              <a:rPr lang="en-US" dirty="0"/>
              <a:t>Implications for instruction for students with: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Different levels of English proficiency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Identified special needs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Other instructional needs</a:t>
            </a:r>
          </a:p>
          <a:p>
            <a:r>
              <a:rPr lang="en-US" dirty="0"/>
              <a:t>Classroom management plan</a:t>
            </a:r>
          </a:p>
          <a:p>
            <a:pPr lvl="1"/>
            <a:r>
              <a:rPr lang="en-US" dirty="0"/>
              <a:t>[see next page]</a:t>
            </a:r>
          </a:p>
        </p:txBody>
      </p:sp>
    </p:spTree>
    <p:extLst>
      <p:ext uri="{BB962C8B-B14F-4D97-AF65-F5344CB8AC3E}">
        <p14:creationId xmlns:p14="http://schemas.microsoft.com/office/powerpoint/2010/main" val="37570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Students 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Classroom management plan</a:t>
            </a:r>
          </a:p>
          <a:p>
            <a:pPr lvl="1"/>
            <a:r>
              <a:rPr lang="en-US" dirty="0"/>
              <a:t>expectations and consequences for: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students taking responsibility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instances of intolerance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other</a:t>
            </a:r>
          </a:p>
          <a:p>
            <a:pPr lvl="1"/>
            <a:r>
              <a:rPr lang="en-US" dirty="0"/>
              <a:t>classroom routines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two examples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describe how established and maintained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NOTE: You may address classroom expectations and routines for either in person instruction (what you would do), virtual instruction, or a combination of both.</a:t>
            </a:r>
          </a:p>
        </p:txBody>
      </p:sp>
    </p:spTree>
    <p:extLst>
      <p:ext uri="{BB962C8B-B14F-4D97-AF65-F5344CB8AC3E}">
        <p14:creationId xmlns:p14="http://schemas.microsoft.com/office/powerpoint/2010/main" val="17327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Students 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1"/>
            <a:ext cx="7886700" cy="502919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Review the scoring rubric on page 33.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89"/>
          <a:stretch/>
        </p:blipFill>
        <p:spPr>
          <a:xfrm>
            <a:off x="1524000" y="1665887"/>
            <a:ext cx="5486400" cy="519211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6863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Learning Outcomes, pp. 22-23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7800" y="1566718"/>
            <a:ext cx="3359893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67777" y="1412206"/>
            <a:ext cx="3614882" cy="4660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49808" y="5833872"/>
            <a:ext cx="432522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should I teach? How is it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relevant to my students?</a:t>
            </a:r>
          </a:p>
        </p:txBody>
      </p:sp>
    </p:spTree>
    <p:extLst>
      <p:ext uri="{BB962C8B-B14F-4D97-AF65-F5344CB8AC3E}">
        <p14:creationId xmlns:p14="http://schemas.microsoft.com/office/powerpoint/2010/main" val="100538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Description of </a:t>
            </a:r>
            <a:r>
              <a:rPr lang="en-US"/>
              <a:t>integrated unit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addresses literacy and content knowledge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”big picture” ideas in unit</a:t>
            </a:r>
          </a:p>
          <a:p>
            <a:endParaRPr lang="en-US" dirty="0"/>
          </a:p>
          <a:p>
            <a:r>
              <a:rPr lang="en-US" dirty="0"/>
              <a:t>Learning outcomes related to standards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3 to 5 learning outcomes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Content standards from 2 or more disciplines, one must be English Language Arts (ELA)</a:t>
            </a:r>
          </a:p>
          <a:p>
            <a:endParaRPr lang="en-US" dirty="0"/>
          </a:p>
          <a:p>
            <a:r>
              <a:rPr lang="en-US" dirty="0"/>
              <a:t>Rationale of appropriateness for students</a:t>
            </a:r>
          </a:p>
        </p:txBody>
      </p:sp>
    </p:spTree>
    <p:extLst>
      <p:ext uri="{BB962C8B-B14F-4D97-AF65-F5344CB8AC3E}">
        <p14:creationId xmlns:p14="http://schemas.microsoft.com/office/powerpoint/2010/main" val="169761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685800"/>
            <a:ext cx="2286000" cy="1483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8101" y="782742"/>
            <a:ext cx="2240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Outcome 1</a:t>
            </a:r>
          </a:p>
          <a:p>
            <a:endParaRPr lang="en-US" dirty="0"/>
          </a:p>
          <a:p>
            <a:r>
              <a:rPr lang="en-US" dirty="0"/>
              <a:t>ELA &amp; Science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9522" y="685800"/>
            <a:ext cx="2281678" cy="1513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539" y="685800"/>
            <a:ext cx="2306797" cy="1513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07224" y="821210"/>
            <a:ext cx="1689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Outcome 2</a:t>
            </a:r>
          </a:p>
          <a:p>
            <a:endParaRPr lang="en-US" dirty="0"/>
          </a:p>
          <a:p>
            <a:pPr algn="ctr"/>
            <a:r>
              <a:rPr lang="en-US" dirty="0"/>
              <a:t>ELA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6522" y="887713"/>
            <a:ext cx="2226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Outcome 3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ELA &amp;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31921" y="3154680"/>
            <a:ext cx="1295400" cy="1722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500" y="3157728"/>
            <a:ext cx="1295400" cy="1722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61386" y="3157728"/>
            <a:ext cx="1295400" cy="1722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51272" y="3157728"/>
            <a:ext cx="1295400" cy="1722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42035" y="3154680"/>
            <a:ext cx="1295400" cy="1722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2879629">
            <a:off x="564888" y="3784908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Lesson 1</a:t>
            </a:r>
          </a:p>
        </p:txBody>
      </p:sp>
      <p:sp>
        <p:nvSpPr>
          <p:cNvPr id="28" name="Rectangle 27"/>
          <p:cNvSpPr/>
          <p:nvPr/>
        </p:nvSpPr>
        <p:spPr>
          <a:xfrm rot="2856191">
            <a:off x="2094367" y="3777213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Lesson 2</a:t>
            </a:r>
          </a:p>
        </p:txBody>
      </p:sp>
      <p:sp>
        <p:nvSpPr>
          <p:cNvPr id="29" name="Rectangle 28"/>
          <p:cNvSpPr/>
          <p:nvPr/>
        </p:nvSpPr>
        <p:spPr>
          <a:xfrm rot="2599897">
            <a:off x="3851664" y="3802454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Lesson 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2749282">
            <a:off x="7262117" y="3817620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Lesson 5</a:t>
            </a:r>
          </a:p>
        </p:txBody>
      </p:sp>
      <p:sp>
        <p:nvSpPr>
          <p:cNvPr id="31" name="Rectangle 30"/>
          <p:cNvSpPr/>
          <p:nvPr/>
        </p:nvSpPr>
        <p:spPr>
          <a:xfrm rot="2737316">
            <a:off x="5530846" y="3797599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Lesson 4</a:t>
            </a:r>
            <a:endParaRPr lang="en-US" dirty="0"/>
          </a:p>
        </p:txBody>
      </p:sp>
      <p:cxnSp>
        <p:nvCxnSpPr>
          <p:cNvPr id="33" name="Straight Connector 32"/>
          <p:cNvCxnSpPr>
            <a:stCxn id="22" idx="0"/>
            <a:endCxn id="8" idx="2"/>
          </p:cNvCxnSpPr>
          <p:nvPr/>
        </p:nvCxnSpPr>
        <p:spPr>
          <a:xfrm flipV="1">
            <a:off x="1219200" y="2169360"/>
            <a:ext cx="762000" cy="98836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0"/>
            <a:endCxn id="8" idx="2"/>
          </p:cNvCxnSpPr>
          <p:nvPr/>
        </p:nvCxnSpPr>
        <p:spPr>
          <a:xfrm flipH="1" flipV="1">
            <a:off x="1981200" y="2169360"/>
            <a:ext cx="927886" cy="98836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0"/>
            <a:endCxn id="13" idx="2"/>
          </p:cNvCxnSpPr>
          <p:nvPr/>
        </p:nvCxnSpPr>
        <p:spPr>
          <a:xfrm flipH="1" flipV="1">
            <a:off x="7249938" y="2199024"/>
            <a:ext cx="729683" cy="95565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1" idx="0"/>
          </p:cNvCxnSpPr>
          <p:nvPr/>
        </p:nvCxnSpPr>
        <p:spPr>
          <a:xfrm flipH="1" flipV="1">
            <a:off x="4551708" y="2195976"/>
            <a:ext cx="3427913" cy="95870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0"/>
            <a:endCxn id="8" idx="2"/>
          </p:cNvCxnSpPr>
          <p:nvPr/>
        </p:nvCxnSpPr>
        <p:spPr>
          <a:xfrm flipH="1" flipV="1">
            <a:off x="1981200" y="2169360"/>
            <a:ext cx="5998421" cy="98532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5" idx="0"/>
          </p:cNvCxnSpPr>
          <p:nvPr/>
        </p:nvCxnSpPr>
        <p:spPr>
          <a:xfrm flipH="1" flipV="1">
            <a:off x="4607909" y="2195976"/>
            <a:ext cx="1681826" cy="958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4" idx="0"/>
          </p:cNvCxnSpPr>
          <p:nvPr/>
        </p:nvCxnSpPr>
        <p:spPr>
          <a:xfrm flipV="1">
            <a:off x="4598972" y="2213856"/>
            <a:ext cx="0" cy="943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4" idx="0"/>
            <a:endCxn id="13" idx="2"/>
          </p:cNvCxnSpPr>
          <p:nvPr/>
        </p:nvCxnSpPr>
        <p:spPr>
          <a:xfrm flipV="1">
            <a:off x="4598972" y="2199024"/>
            <a:ext cx="2650966" cy="958704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3" idx="0"/>
          </p:cNvCxnSpPr>
          <p:nvPr/>
        </p:nvCxnSpPr>
        <p:spPr>
          <a:xfrm flipV="1">
            <a:off x="2909086" y="2199024"/>
            <a:ext cx="1718697" cy="958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320" y="5092086"/>
            <a:ext cx="8967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unit outcome should be addressed in one or </a:t>
            </a:r>
            <a:r>
              <a:rPr lang="en-US"/>
              <a:t>more lessons.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lesson may address one or more outcomes.</a:t>
            </a:r>
          </a:p>
        </p:txBody>
      </p:sp>
    </p:spTree>
    <p:extLst>
      <p:ext uri="{BB962C8B-B14F-4D97-AF65-F5344CB8AC3E}">
        <p14:creationId xmlns:p14="http://schemas.microsoft.com/office/powerpoint/2010/main" val="48089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FAST: Two Performance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1"/>
            <a:ext cx="3886200" cy="2362200"/>
          </a:xfrm>
          <a:solidFill>
            <a:srgbClr val="FDE0D9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200" dirty="0"/>
              <a:t>Site Visitation Project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i="1" dirty="0"/>
              <a:t>formal observation of teaching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1"/>
            <a:ext cx="4343400" cy="2362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200" dirty="0"/>
              <a:t>Teaching Sample Project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i="1" dirty="0"/>
              <a:t>written unit of study with focus on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887D7-7C64-0E4A-85FB-415DEC1401ED}"/>
              </a:ext>
            </a:extLst>
          </p:cNvPr>
          <p:cNvSpPr txBox="1"/>
          <p:nvPr/>
        </p:nvSpPr>
        <p:spPr>
          <a:xfrm>
            <a:off x="800100" y="4711700"/>
            <a:ext cx="7524817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Both tasks must be completed for the Multiple Subject</a:t>
            </a:r>
          </a:p>
          <a:p>
            <a:r>
              <a:rPr lang="en-US" dirty="0"/>
              <a:t>and Single Subject credentials.</a:t>
            </a:r>
          </a:p>
        </p:txBody>
      </p:sp>
    </p:spTree>
    <p:extLst>
      <p:ext uri="{BB962C8B-B14F-4D97-AF65-F5344CB8AC3E}">
        <p14:creationId xmlns:p14="http://schemas.microsoft.com/office/powerpoint/2010/main" val="25183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1"/>
            <a:ext cx="7886700" cy="502919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Review the scoring rubric on page 34.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17485"/>
            <a:ext cx="5715000" cy="49820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8139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1219200"/>
            <a:ext cx="7886700" cy="1325563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 dirty="0"/>
              <a:t>Assessment Plan, pp. 24-26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429000"/>
            <a:ext cx="843692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How will I know what and whether my students are learning?</a:t>
            </a:r>
          </a:p>
        </p:txBody>
      </p:sp>
    </p:spTree>
    <p:extLst>
      <p:ext uri="{BB962C8B-B14F-4D97-AF65-F5344CB8AC3E}">
        <p14:creationId xmlns:p14="http://schemas.microsoft.com/office/powerpoint/2010/main" val="358092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Assessment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9897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i="1" dirty="0"/>
              <a:t>Planning part:</a:t>
            </a:r>
          </a:p>
          <a:p>
            <a:r>
              <a:rPr lang="en-US" dirty="0"/>
              <a:t>Select, adapt, or develop assessments to assist in: </a:t>
            </a:r>
          </a:p>
          <a:p>
            <a:pPr lvl="1"/>
            <a:r>
              <a:rPr lang="en-US" dirty="0"/>
              <a:t>planning (pre-assessments), </a:t>
            </a:r>
          </a:p>
          <a:p>
            <a:pPr lvl="1"/>
            <a:r>
              <a:rPr lang="en-US" dirty="0"/>
              <a:t>monitoring student progress (formative assessments),</a:t>
            </a:r>
          </a:p>
          <a:p>
            <a:pPr lvl="1"/>
            <a:r>
              <a:rPr lang="en-US" dirty="0"/>
              <a:t>measuring student learning (summative assessments)</a:t>
            </a:r>
          </a:p>
        </p:txBody>
      </p:sp>
    </p:spTree>
    <p:extLst>
      <p:ext uri="{BB962C8B-B14F-4D97-AF65-F5344CB8AC3E}">
        <p14:creationId xmlns:p14="http://schemas.microsoft.com/office/powerpoint/2010/main" val="283509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Assessment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i="1" dirty="0"/>
              <a:t>Written part:</a:t>
            </a:r>
          </a:p>
          <a:p>
            <a:r>
              <a:rPr lang="en-US" dirty="0"/>
              <a:t>For 2 learning outcomes, descriptions of </a:t>
            </a:r>
          </a:p>
          <a:p>
            <a:pPr lvl="1"/>
            <a:r>
              <a:rPr lang="en-US" dirty="0"/>
              <a:t>pre- and summative assessments</a:t>
            </a:r>
          </a:p>
          <a:p>
            <a:pPr lvl="1"/>
            <a:r>
              <a:rPr lang="en-US" dirty="0"/>
              <a:t>scoring criteria </a:t>
            </a:r>
          </a:p>
          <a:p>
            <a:pPr lvl="1"/>
            <a:endParaRPr lang="en-US" dirty="0"/>
          </a:p>
          <a:p>
            <a:r>
              <a:rPr lang="en-US" dirty="0"/>
              <a:t>Descriptions of 2 specific formative assessments</a:t>
            </a:r>
          </a:p>
          <a:p>
            <a:pPr lvl="1"/>
            <a:endParaRPr lang="en-US" dirty="0"/>
          </a:p>
          <a:p>
            <a:r>
              <a:rPr lang="en-US" dirty="0"/>
              <a:t>Respond to questions to justify your choice of format and assessment items</a:t>
            </a:r>
          </a:p>
        </p:txBody>
      </p:sp>
    </p:spTree>
    <p:extLst>
      <p:ext uri="{BB962C8B-B14F-4D97-AF65-F5344CB8AC3E}">
        <p14:creationId xmlns:p14="http://schemas.microsoft.com/office/powerpoint/2010/main" val="1205418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292017"/>
              </p:ext>
            </p:extLst>
          </p:nvPr>
        </p:nvGraphicFramePr>
        <p:xfrm>
          <a:off x="682625" y="360363"/>
          <a:ext cx="7904163" cy="569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Document" r:id="rId4" imgW="8229600" imgH="6197600" progId="Word.Document.8">
                  <p:embed/>
                </p:oleObj>
              </mc:Choice>
              <mc:Fallback>
                <p:oleObj name="Document" r:id="rId4" imgW="8229600" imgH="619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60363"/>
                        <a:ext cx="7904163" cy="569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09067" y="2592080"/>
            <a:ext cx="40254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rgbClr val="0070C0"/>
                </a:solidFill>
              </a:rPr>
              <a:t>REMEMBER: Include copy of assessments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486401"/>
            <a:ext cx="2819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rgbClr val="7D3C4A"/>
                </a:solidFill>
              </a:rPr>
              <a:t>Give specific examples</a:t>
            </a:r>
          </a:p>
          <a:p>
            <a:pPr>
              <a:defRPr/>
            </a:pPr>
            <a:r>
              <a:rPr lang="en-US" sz="1800" i="1" dirty="0">
                <a:solidFill>
                  <a:srgbClr val="7D3C4A"/>
                </a:solidFill>
              </a:rPr>
              <a:t>related to your unit.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442818"/>
            <a:ext cx="449580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How will you know what students learned?</a:t>
            </a:r>
          </a:p>
        </p:txBody>
      </p:sp>
    </p:spTree>
    <p:extLst>
      <p:ext uri="{BB962C8B-B14F-4D97-AF65-F5344CB8AC3E}">
        <p14:creationId xmlns:p14="http://schemas.microsoft.com/office/powerpoint/2010/main" val="90862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Assessment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1"/>
            <a:ext cx="7886700" cy="502919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Review the scoring rubric on page 35.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7137"/>
            <a:ext cx="5257800" cy="49473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3220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1143000"/>
            <a:ext cx="7886700" cy="1325563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 dirty="0"/>
              <a:t>Design for Instruction, pp. 27-28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978" y="3276600"/>
            <a:ext cx="78213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How will I design cohesive lessons that are relevant and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engaging to all students AND support the content? </a:t>
            </a:r>
          </a:p>
        </p:txBody>
      </p:sp>
    </p:spTree>
    <p:extLst>
      <p:ext uri="{BB962C8B-B14F-4D97-AF65-F5344CB8AC3E}">
        <p14:creationId xmlns:p14="http://schemas.microsoft.com/office/powerpoint/2010/main" val="1375393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54" y="228600"/>
            <a:ext cx="7886700" cy="13255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Design for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81" y="1981200"/>
            <a:ext cx="8140446" cy="4651375"/>
          </a:xfrm>
        </p:spPr>
        <p:txBody>
          <a:bodyPr>
            <a:normAutofit/>
          </a:bodyPr>
          <a:lstStyle/>
          <a:p>
            <a:r>
              <a:rPr lang="en-US" dirty="0"/>
              <a:t>Summary of pre-assessment data</a:t>
            </a:r>
          </a:p>
          <a:p>
            <a:r>
              <a:rPr lang="en-US" dirty="0"/>
              <a:t>Unit summary and overview – a </a:t>
            </a:r>
            <a:r>
              <a:rPr lang="en-US" u="sng" dirty="0"/>
              <a:t>minimum of 5 cohesive lessons in your UNIT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NOTE: You must teach all the lessons in your unit!!!</a:t>
            </a:r>
            <a:endParaRPr lang="en-US" u="sng" dirty="0">
              <a:solidFill>
                <a:srgbClr val="C00000"/>
              </a:solidFill>
            </a:endParaRPr>
          </a:p>
          <a:p>
            <a:r>
              <a:rPr lang="en-US" b="1" u="sng" dirty="0"/>
              <a:t>Three</a:t>
            </a:r>
            <a:r>
              <a:rPr lang="en-US" dirty="0"/>
              <a:t> lesson plans, written by you – using a lesson plan format of your choosing - </a:t>
            </a:r>
            <a:r>
              <a:rPr lang="en-US" u="sng" dirty="0"/>
              <a:t>submitted for TSP</a:t>
            </a:r>
          </a:p>
          <a:p>
            <a:r>
              <a:rPr lang="en-US" dirty="0"/>
              <a:t>Description and rationale for: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ACCESS to CONTENT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ENGLISH LANGUAGE DEVELOPMENT AND LITERACY SKILLS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448256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Design for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953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Review the scoring rubric on page 36.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4795399" cy="4804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7975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1219200"/>
            <a:ext cx="8229600" cy="868362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Instructional Decision-Making, p. 29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9653" y="3013501"/>
            <a:ext cx="660469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How will I monitor students during lessons and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adjust instruction based on their learning?</a:t>
            </a:r>
          </a:p>
        </p:txBody>
      </p:sp>
    </p:spTree>
    <p:extLst>
      <p:ext uri="{BB962C8B-B14F-4D97-AF65-F5344CB8AC3E}">
        <p14:creationId xmlns:p14="http://schemas.microsoft.com/office/powerpoint/2010/main" val="54062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143000" y="381001"/>
            <a:ext cx="7105649" cy="2895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200" dirty="0"/>
              <a:t>Teaching Sample Project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i="1" dirty="0"/>
              <a:t>integrated unit of study with focus on </a:t>
            </a:r>
          </a:p>
          <a:p>
            <a:pPr marL="0" indent="0" algn="ctr">
              <a:buNone/>
            </a:pPr>
            <a:r>
              <a:rPr lang="en-US" i="1" dirty="0"/>
              <a:t>(a) content knowledge and literacy</a:t>
            </a:r>
          </a:p>
          <a:p>
            <a:pPr marL="0" indent="0" algn="ctr">
              <a:buNone/>
            </a:pPr>
            <a:r>
              <a:rPr lang="en-US" i="1" dirty="0"/>
              <a:t>(b) assessment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688215-3118-3F42-8292-229036EBFF42}"/>
              </a:ext>
            </a:extLst>
          </p:cNvPr>
          <p:cNvSpPr txBox="1"/>
          <p:nvPr/>
        </p:nvSpPr>
        <p:spPr>
          <a:xfrm>
            <a:off x="1257300" y="4432300"/>
            <a:ext cx="6636753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task is completed in final student teaching.</a:t>
            </a:r>
          </a:p>
        </p:txBody>
      </p:sp>
    </p:spTree>
    <p:extLst>
      <p:ext uri="{BB962C8B-B14F-4D97-AF65-F5344CB8AC3E}">
        <p14:creationId xmlns:p14="http://schemas.microsoft.com/office/powerpoint/2010/main" val="807239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Instructional Decision-Making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Instructional Decision A &amp; Instructional Decision B</a:t>
            </a:r>
          </a:p>
          <a:p>
            <a:r>
              <a:rPr lang="en-US" dirty="0"/>
              <a:t>Techniques for monitoring student learning</a:t>
            </a:r>
          </a:p>
          <a:p>
            <a:r>
              <a:rPr lang="en-US" dirty="0"/>
              <a:t>Adjustments made to instruction </a:t>
            </a:r>
            <a:r>
              <a:rPr lang="en-US" u="sng" dirty="0"/>
              <a:t>based on student learning</a:t>
            </a:r>
            <a:endParaRPr lang="en-US" dirty="0"/>
          </a:p>
          <a:p>
            <a:r>
              <a:rPr lang="en-US" dirty="0"/>
              <a:t>Why did your adjustment improve students’ progress toward the learning outcome? Evidence?</a:t>
            </a:r>
          </a:p>
        </p:txBody>
      </p:sp>
    </p:spTree>
    <p:extLst>
      <p:ext uri="{BB962C8B-B14F-4D97-AF65-F5344CB8AC3E}">
        <p14:creationId xmlns:p14="http://schemas.microsoft.com/office/powerpoint/2010/main" val="1804271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Instructional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953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Review the scoring rubric on page 37.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26461"/>
            <a:ext cx="5003020" cy="47794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3800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1325563"/>
          </a:xfrm>
        </p:spPr>
        <p:txBody>
          <a:bodyPr/>
          <a:lstStyle/>
          <a:p>
            <a:pPr algn="ctr"/>
            <a:r>
              <a:rPr lang="en-US" dirty="0"/>
              <a:t>Analysis of Student Learning, p. 30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81329"/>
            <a:ext cx="3505200" cy="4525963"/>
          </a:xfrm>
        </p:spPr>
      </p:pic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0916073"/>
              </p:ext>
            </p:extLst>
          </p:nvPr>
        </p:nvGraphicFramePr>
        <p:xfrm>
          <a:off x="4038600" y="2273300"/>
          <a:ext cx="4875213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name="Worksheet" r:id="rId4" imgW="8610600" imgH="4889500" progId="Excel.Sheet.8">
                  <p:embed/>
                </p:oleObj>
              </mc:Choice>
              <mc:Fallback>
                <p:oleObj name="Worksheet" r:id="rId4" imgW="8610600" imgH="4889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2273300"/>
                        <a:ext cx="4875213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57997" y="5410200"/>
            <a:ext cx="48558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Did my students learn the content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of the unit? What is the evidence?</a:t>
            </a:r>
          </a:p>
        </p:txBody>
      </p:sp>
    </p:spTree>
    <p:extLst>
      <p:ext uri="{BB962C8B-B14F-4D97-AF65-F5344CB8AC3E}">
        <p14:creationId xmlns:p14="http://schemas.microsoft.com/office/powerpoint/2010/main" val="4159334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Analysis of Student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Class Analysis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Results of assessments - DATA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Analysis and conclusions of student learning related to unit learning outcomes</a:t>
            </a:r>
          </a:p>
          <a:p>
            <a:r>
              <a:rPr lang="en-US" dirty="0"/>
              <a:t>Progress report </a:t>
            </a:r>
            <a:r>
              <a:rPr lang="en-US" sz="2000" i="1" dirty="0"/>
              <a:t>(for one student who struggled during the unit)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Analysis of learning with supporting data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Suggestions – support provided by teacher, school, and/or parents</a:t>
            </a:r>
          </a:p>
        </p:txBody>
      </p:sp>
    </p:spTree>
    <p:extLst>
      <p:ext uri="{BB962C8B-B14F-4D97-AF65-F5344CB8AC3E}">
        <p14:creationId xmlns:p14="http://schemas.microsoft.com/office/powerpoint/2010/main" val="1054359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Analysis of Student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8006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Review the scoring rubric on page 38.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15987"/>
            <a:ext cx="5029200" cy="4671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5721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990600"/>
            <a:ext cx="8305800" cy="132556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Reflection and Self-Evaluation, p.31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80" y="3429000"/>
            <a:ext cx="70592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How effective was the unit? What would I change?</a:t>
            </a:r>
          </a:p>
        </p:txBody>
      </p:sp>
    </p:spTree>
    <p:extLst>
      <p:ext uri="{BB962C8B-B14F-4D97-AF65-F5344CB8AC3E}">
        <p14:creationId xmlns:p14="http://schemas.microsoft.com/office/powerpoint/2010/main" val="2550738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Reflection and Self-Evaluation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Reflect on your performance as a teacher:</a:t>
            </a:r>
          </a:p>
          <a:p>
            <a:pPr lvl="1"/>
            <a:r>
              <a:rPr lang="en-US" dirty="0"/>
              <a:t>effective instructional strategies for </a:t>
            </a:r>
            <a:r>
              <a:rPr lang="en-US" u="sng" dirty="0"/>
              <a:t>ALL learners</a:t>
            </a:r>
            <a:r>
              <a:rPr lang="en-US" dirty="0"/>
              <a:t>: </a:t>
            </a:r>
            <a:r>
              <a:rPr lang="en-US" b="1" dirty="0">
                <a:solidFill>
                  <a:srgbClr val="C00000"/>
                </a:solidFill>
              </a:rPr>
              <a:t>BE SPECIFIC ABOUT THE GROUPS OF STUDENTS WHO BENEFIT FROM PARTICULAR STRATEGIES.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[Think about what you wrote in the Students in Context section.]</a:t>
            </a:r>
            <a:endParaRPr lang="en-US" i="1" u="sng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alignment and effectiveness of assessments</a:t>
            </a:r>
          </a:p>
          <a:p>
            <a:pPr lvl="1"/>
            <a:r>
              <a:rPr lang="en-US" dirty="0"/>
              <a:t>influence of subject-matter knowledge</a:t>
            </a:r>
          </a:p>
          <a:p>
            <a:r>
              <a:rPr lang="en-US" dirty="0"/>
              <a:t>Suggested changes to the unit</a:t>
            </a:r>
          </a:p>
          <a:p>
            <a:r>
              <a:rPr lang="en-US" dirty="0"/>
              <a:t>Professional goal related to the unit, with next steps</a:t>
            </a:r>
          </a:p>
        </p:txBody>
      </p:sp>
    </p:spTree>
    <p:extLst>
      <p:ext uri="{BB962C8B-B14F-4D97-AF65-F5344CB8AC3E}">
        <p14:creationId xmlns:p14="http://schemas.microsoft.com/office/powerpoint/2010/main" val="600225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Reflection and Self-Evaluation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8006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Review the scoring rubric on page 39.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14909"/>
            <a:ext cx="4572000" cy="48325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6401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1052237" y="533400"/>
            <a:ext cx="7038900" cy="653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Feedback on Teaching Sample Project </a:t>
            </a:r>
            <a:endParaRPr dirty="0"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761999" y="1187100"/>
            <a:ext cx="7619375" cy="5137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342891">
              <a:buSzPts val="1800"/>
            </a:pPr>
            <a:r>
              <a:rPr lang="en-US" sz="2400" b="1" u="sng" dirty="0"/>
              <a:t>U</a:t>
            </a:r>
            <a:r>
              <a:rPr lang="en" sz="2400" b="1" u="sng" dirty="0" err="1"/>
              <a:t>nacceptable</a:t>
            </a:r>
            <a:r>
              <a:rPr lang="en" sz="2400" b="1" u="sng" dirty="0"/>
              <a:t> forms of support</a:t>
            </a:r>
            <a:r>
              <a:rPr lang="en-US" sz="2400" dirty="0"/>
              <a:t>: </a:t>
            </a:r>
            <a:r>
              <a:rPr lang="en" sz="2400" dirty="0"/>
              <a:t>Editing and providing specific feedback on the unit by the University Coach</a:t>
            </a:r>
            <a:r>
              <a:rPr lang="en-US" sz="2400" dirty="0"/>
              <a:t>,</a:t>
            </a:r>
            <a:r>
              <a:rPr lang="en" sz="2400" dirty="0"/>
              <a:t> Mentor</a:t>
            </a:r>
            <a:r>
              <a:rPr lang="en-US" sz="2400" dirty="0"/>
              <a:t> or colleague</a:t>
            </a:r>
            <a:r>
              <a:rPr lang="en" sz="2400" dirty="0"/>
              <a:t>. </a:t>
            </a:r>
            <a:endParaRPr sz="2400" dirty="0"/>
          </a:p>
          <a:p>
            <a:pPr indent="-342891">
              <a:buSzPts val="1800"/>
            </a:pPr>
            <a:endParaRPr lang="en-US" sz="2400" dirty="0"/>
          </a:p>
          <a:p>
            <a:pPr indent="-342891">
              <a:buSzPts val="1800"/>
            </a:pPr>
            <a:r>
              <a:rPr lang="en-US" sz="2400" b="1" u="sng" dirty="0"/>
              <a:t>Make the unit and lessons your own:</a:t>
            </a:r>
            <a:r>
              <a:rPr lang="en-US" sz="2400" dirty="0"/>
              <a:t> Some units may be planned with school colleagues; however, you need to put your own stamp on the elements of the unit and the written lesson plans.</a:t>
            </a:r>
          </a:p>
          <a:p>
            <a:pPr indent="-342891">
              <a:buSzPts val="1800"/>
            </a:pPr>
            <a:endParaRPr lang="en-US" sz="2400" dirty="0"/>
          </a:p>
          <a:p>
            <a:pPr indent="-342891">
              <a:buSzPts val="1800"/>
            </a:pPr>
            <a:r>
              <a:rPr lang="en-US" sz="2400" b="1" dirty="0"/>
              <a:t>You must teach all the lessons you identify in the unit—a minimum of 5 cohesive lessons. There may be a combination of synchronous and asynchronous lessons in your unit.</a:t>
            </a:r>
          </a:p>
          <a:p>
            <a:pPr indent="-342891">
              <a:buSzPts val="1800"/>
            </a:pPr>
            <a:endParaRPr lang="en-US" sz="2400" b="1" dirty="0"/>
          </a:p>
          <a:p>
            <a:pPr indent="-342891">
              <a:buSzPts val="1800"/>
            </a:pPr>
            <a:r>
              <a:rPr lang="en-US" sz="2400" b="1" dirty="0"/>
              <a:t>You must write all portions of the TSP yourself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177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7710300" cy="563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sz="3000" dirty="0"/>
              <a:t>Teaching Sample Project </a:t>
            </a: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Submission Information</a:t>
            </a:r>
          </a:p>
          <a:p>
            <a:pPr marL="0" indent="0" algn="ctr">
              <a:buNone/>
            </a:pPr>
            <a:endParaRPr sz="3000" dirty="0"/>
          </a:p>
          <a:p>
            <a:pPr indent="-38099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400"/>
            </a:pPr>
            <a:r>
              <a:rPr lang="en" sz="2400" u="sng" dirty="0"/>
              <a:t>Submitted on Tk20</a:t>
            </a:r>
            <a:r>
              <a:rPr lang="en" sz="2400" dirty="0"/>
              <a:t>. </a:t>
            </a:r>
            <a:endParaRPr sz="2400" dirty="0"/>
          </a:p>
          <a:p>
            <a:pPr indent="-38099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400"/>
            </a:pPr>
            <a:r>
              <a:rPr lang="en-US" sz="2400" dirty="0"/>
              <a:t>Passing Score: </a:t>
            </a:r>
            <a:r>
              <a:rPr lang="en" sz="2400" u="sng" dirty="0"/>
              <a:t>2 or better on </a:t>
            </a:r>
            <a:r>
              <a:rPr lang="en-US" sz="2400" u="sng" dirty="0"/>
              <a:t>each of the 7</a:t>
            </a:r>
            <a:r>
              <a:rPr lang="en" sz="2400" u="sng" dirty="0"/>
              <a:t> section</a:t>
            </a:r>
            <a:r>
              <a:rPr lang="en-US" sz="2400" u="sng" dirty="0"/>
              <a:t>s</a:t>
            </a:r>
            <a:r>
              <a:rPr lang="en" sz="2400" dirty="0"/>
              <a:t>.</a:t>
            </a:r>
            <a:r>
              <a:rPr lang="en-US" sz="2400" dirty="0"/>
              <a:t> </a:t>
            </a:r>
          </a:p>
          <a:p>
            <a:pPr indent="-38099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400"/>
            </a:pPr>
            <a:r>
              <a:rPr lang="en-US" sz="2400" u="sng" dirty="0"/>
              <a:t>Score of 1 </a:t>
            </a:r>
            <a:r>
              <a:rPr lang="en-US" sz="2400" dirty="0"/>
              <a:t>on any section: </a:t>
            </a:r>
            <a:r>
              <a:rPr lang="en-US" sz="2400" u="sng" dirty="0"/>
              <a:t>That section </a:t>
            </a:r>
            <a:r>
              <a:rPr lang="en-US" sz="2400" dirty="0"/>
              <a:t>must be revised and scored again.</a:t>
            </a:r>
            <a:endParaRPr sz="2400" u="sng" dirty="0"/>
          </a:p>
          <a:p>
            <a:pPr indent="-38099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400"/>
            </a:pPr>
            <a:r>
              <a:rPr lang="en-US" sz="2400" dirty="0"/>
              <a:t>Remember to include S</a:t>
            </a:r>
            <a:r>
              <a:rPr lang="en" sz="2400" dirty="0" err="1"/>
              <a:t>ection</a:t>
            </a:r>
            <a:r>
              <a:rPr lang="en" sz="2400" dirty="0"/>
              <a:t> Headings</a:t>
            </a:r>
            <a:r>
              <a:rPr lang="en-US" sz="2400" dirty="0"/>
              <a:t> and headings within each section</a:t>
            </a:r>
            <a:endParaRPr sz="2400" dirty="0"/>
          </a:p>
          <a:p>
            <a:pPr indent="-38099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400"/>
            </a:pPr>
            <a:r>
              <a:rPr lang="en" sz="2400" u="sng" dirty="0"/>
              <a:t>Anonymity</a:t>
            </a:r>
            <a:r>
              <a:rPr lang="en" sz="2400" dirty="0"/>
              <a:t> for school, teachers</a:t>
            </a:r>
            <a:r>
              <a:rPr lang="en-US" sz="2400" dirty="0"/>
              <a:t>,</a:t>
            </a:r>
            <a:r>
              <a:rPr lang="en" sz="2400" dirty="0"/>
              <a:t> and students.</a:t>
            </a:r>
            <a:endParaRPr lang="en-US" sz="2400" dirty="0"/>
          </a:p>
          <a:p>
            <a:pPr marL="76199" indent="0">
              <a:buSzPts val="2400"/>
              <a:buNone/>
            </a:pPr>
            <a:endParaRPr sz="2400" b="1" dirty="0">
              <a:solidFill>
                <a:srgbClr val="FF0000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sz="2400" dirty="0"/>
          </a:p>
          <a:p>
            <a:pPr marL="0" indent="0">
              <a:spcBef>
                <a:spcPts val="1600"/>
              </a:spcBef>
              <a:buNone/>
            </a:pPr>
            <a:endParaRPr sz="2400" dirty="0"/>
          </a:p>
          <a:p>
            <a:pPr marL="0" indent="0">
              <a:spcBef>
                <a:spcPts val="1600"/>
              </a:spcBef>
              <a:buNone/>
            </a:pPr>
            <a:endParaRPr sz="24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162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dirty="0">
                <a:ea typeface="+mj-ea"/>
                <a:cs typeface="+mj-cs"/>
              </a:rPr>
              <a:t>Teaching Sample Project (TSP)</a:t>
            </a:r>
            <a:br>
              <a:rPr lang="en-US" sz="3500" dirty="0">
                <a:ea typeface="+mj-ea"/>
                <a:cs typeface="+mj-cs"/>
              </a:rPr>
            </a:br>
            <a:r>
              <a:rPr lang="en-US" sz="2800" i="1" dirty="0">
                <a:ea typeface="+mj-ea"/>
                <a:cs typeface="+mj-cs"/>
              </a:rPr>
              <a:t>Multiple Subject Program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TSP demonstrates the ability to plan, implement, analyze and improve the effectiveness of instruction based on student learning.</a:t>
            </a:r>
          </a:p>
          <a:p>
            <a:pPr eaLnBrk="1" hangingPunct="1">
              <a:lnSpc>
                <a:spcPct val="110000"/>
              </a:lnSpc>
              <a:buFont typeface="Arial"/>
              <a:buChar char="•"/>
            </a:pPr>
            <a:endParaRPr lang="en-US" sz="2400" dirty="0"/>
          </a:p>
          <a:p>
            <a:pPr eaLnBrk="1" hangingPunct="1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For Multiple Subject candidates the unit must have a focus on </a:t>
            </a:r>
            <a:r>
              <a:rPr lang="en-US" sz="2400" u="sng" dirty="0"/>
              <a:t>English Language Arts (CCSS-ELA</a:t>
            </a:r>
            <a:r>
              <a:rPr lang="en-US" sz="2400" dirty="0"/>
              <a:t>) and </a:t>
            </a:r>
            <a:r>
              <a:rPr lang="en-US" sz="2400" u="sng" dirty="0"/>
              <a:t>at least one other content </a:t>
            </a:r>
            <a:r>
              <a:rPr lang="en-US" sz="2400" dirty="0"/>
              <a:t>area.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At least 5 cohesive lessons in unit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endParaRPr lang="en-US" sz="1200" dirty="0"/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endParaRPr lang="en-US" sz="1200" dirty="0"/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Completed in EHD 170/160B – Final Student Teaching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b="1" i="1" dirty="0"/>
              <a:t>DUE: Tuesday, December 1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i="1" dirty="0"/>
              <a:t>Scored: December 4-11 by faculty and coaches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50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CLARITY:  </a:t>
            </a:r>
            <a:r>
              <a:rPr lang="en-US"/>
              <a:t>Be clear and concise. Saying more isn’t better. Target your responses to the prompt and rubric.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b="1"/>
              <a:t>SPECIFICITY:  </a:t>
            </a:r>
            <a:r>
              <a:rPr lang="en-US"/>
              <a:t>General statements don’t show your knowledge. Be specific and give examples to support your statements. 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Things to Remember: Writing</a:t>
            </a:r>
          </a:p>
        </p:txBody>
      </p:sp>
    </p:spTree>
    <p:extLst>
      <p:ext uri="{BB962C8B-B14F-4D97-AF65-F5344CB8AC3E}">
        <p14:creationId xmlns:p14="http://schemas.microsoft.com/office/powerpoint/2010/main" val="15983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Start early.</a:t>
            </a:r>
          </a:p>
          <a:p>
            <a:pPr eaLnBrk="1" hangingPunct="1"/>
            <a:r>
              <a:rPr lang="en-US" dirty="0"/>
              <a:t>Keep records of what you do.</a:t>
            </a:r>
          </a:p>
          <a:p>
            <a:pPr eaLnBrk="1" hangingPunct="1"/>
            <a:r>
              <a:rPr lang="en-US" dirty="0"/>
              <a:t>Collect student work.</a:t>
            </a:r>
          </a:p>
          <a:p>
            <a:pPr eaLnBrk="1" hangingPunct="1"/>
            <a:r>
              <a:rPr lang="en-US" dirty="0"/>
              <a:t>Keep it manageable.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REMEMBER: If you do not earn at least a 2 on each section, you will need to redo the section and have it scored again.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3520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66800"/>
            <a:ext cx="7886700" cy="441960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Read the directions carefully.</a:t>
            </a:r>
            <a:br>
              <a:rPr lang="en-US" dirty="0"/>
            </a:br>
            <a:r>
              <a:rPr lang="en-US" dirty="0"/>
              <a:t>Review the rubrics as you write,</a:t>
            </a:r>
            <a:br>
              <a:rPr lang="en-US" dirty="0"/>
            </a:br>
            <a:r>
              <a:rPr lang="en-US" dirty="0"/>
              <a:t>with a focus on level 3.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an opportunity to show what</a:t>
            </a:r>
            <a:br>
              <a:rPr lang="en-US" dirty="0"/>
            </a:br>
            <a:r>
              <a:rPr lang="en-US" dirty="0"/>
              <a:t>you know and highlight the range</a:t>
            </a:r>
            <a:br>
              <a:rPr lang="en-US" dirty="0"/>
            </a:br>
            <a:r>
              <a:rPr lang="en-US" dirty="0"/>
              <a:t>of your teaching techniques.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097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dirty="0">
                <a:ea typeface="+mj-ea"/>
                <a:cs typeface="+mj-cs"/>
              </a:rPr>
              <a:t>Teaching Sample Project (TSP)</a:t>
            </a:r>
            <a:br>
              <a:rPr lang="en-US" sz="3500" dirty="0">
                <a:ea typeface="+mj-ea"/>
                <a:cs typeface="+mj-cs"/>
              </a:rPr>
            </a:br>
            <a:r>
              <a:rPr lang="en-US" sz="2800" i="1" dirty="0">
                <a:ea typeface="+mj-ea"/>
                <a:cs typeface="+mj-cs"/>
              </a:rPr>
              <a:t>Single Subject Program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TSP demonstrates the ability to plan, implement, analyze and improve the effectiveness of instruction based on student learning.</a:t>
            </a:r>
          </a:p>
          <a:p>
            <a:pPr eaLnBrk="1" hangingPunct="1">
              <a:lnSpc>
                <a:spcPct val="110000"/>
              </a:lnSpc>
              <a:buFont typeface="Arial"/>
              <a:buChar char="•"/>
            </a:pPr>
            <a:endParaRPr lang="en-US" sz="2400" dirty="0"/>
          </a:p>
          <a:p>
            <a:pPr eaLnBrk="1" hangingPunct="1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For Single Subject candidates the unit must have a focus on their </a:t>
            </a:r>
            <a:r>
              <a:rPr lang="en-US" sz="2400" u="sng" dirty="0"/>
              <a:t>credential content area</a:t>
            </a:r>
            <a:r>
              <a:rPr lang="en-US" sz="2400" dirty="0"/>
              <a:t> with integrated </a:t>
            </a:r>
            <a:r>
              <a:rPr lang="en-US" sz="2400" u="sng" dirty="0"/>
              <a:t>English Language Arts (CCSS-ELA/Literacy standards</a:t>
            </a:r>
            <a:r>
              <a:rPr lang="en-US" sz="2400" dirty="0"/>
              <a:t>) and/or </a:t>
            </a:r>
            <a:r>
              <a:rPr lang="en-US" sz="2400" u="sng" dirty="0"/>
              <a:t>English Language Development (ELD standards)</a:t>
            </a:r>
            <a:r>
              <a:rPr lang="en-US" sz="2400" dirty="0"/>
              <a:t>.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At least 5 cohesive lessons in unit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endParaRPr lang="en-US" sz="1200" dirty="0"/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endParaRPr lang="en-US" sz="1200" dirty="0"/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Completed in EHD 155B – Final Student Teaching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b="1" i="1" dirty="0"/>
              <a:t>DUE date: determined by each discipline area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i="1" dirty="0"/>
              <a:t>Scored by coaches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dirty="0">
                <a:ea typeface="+mj-ea"/>
                <a:cs typeface="+mj-cs"/>
              </a:rPr>
              <a:t>Teaching Sample Project (TSP)</a:t>
            </a:r>
            <a:br>
              <a:rPr lang="en-US" sz="3500" dirty="0">
                <a:ea typeface="+mj-ea"/>
                <a:cs typeface="+mj-cs"/>
              </a:rPr>
            </a:br>
            <a:r>
              <a:rPr lang="en-US" sz="2800" i="1" dirty="0">
                <a:ea typeface="+mj-ea"/>
                <a:cs typeface="+mj-cs"/>
              </a:rPr>
              <a:t>unit of study, with focus on assessment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Do I have to teach the whole class?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Typically, the unit must be designed and taught to the whole class. In this virtual environment, you may design and teach the unit to a portion of the class or to the whole class.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Do I have to assess the whole class?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You need to assess the students who participate in the unit. If that’s the whole class, then you need to assess the whole class. If that’s a portion of the class, you need to assess that portion of the class.</a:t>
            </a:r>
          </a:p>
          <a:p>
            <a:pPr marL="0" indent="0">
              <a:buNone/>
            </a:pPr>
            <a:r>
              <a:rPr lang="en-US" sz="2000" dirty="0"/>
              <a:t>How can the lessons in the unit (at least 5) be delivered?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In this era of virtual instruction, the 5 lessons can include a combination of synchronous and asynchronous lessons. At least some lessons MUST be synchronous because you have to address how you adapt instruction based on monitoring students during a lesson.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982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407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Parts of the Teaching Sample Project</a:t>
            </a:r>
            <a:br>
              <a:rPr lang="en-US" sz="2400" dirty="0"/>
            </a:br>
            <a:r>
              <a:rPr lang="en-US" sz="2400" b="1" i="1" dirty="0">
                <a:solidFill>
                  <a:srgbClr val="FF0000"/>
                </a:solidFill>
              </a:rPr>
              <a:t>See page 18 in TSP manual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921717"/>
              </p:ext>
            </p:extLst>
          </p:nvPr>
        </p:nvGraphicFramePr>
        <p:xfrm>
          <a:off x="628650" y="1600200"/>
          <a:ext cx="7886700" cy="4660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Before</a:t>
                      </a:r>
                      <a:r>
                        <a:rPr lang="en-US" sz="2000" baseline="0" dirty="0"/>
                        <a:t> Teaching the Unit</a:t>
                      </a:r>
                      <a:endParaRPr 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Students in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Learning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Assessment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Design for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After Teaching the Unit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Instructional</a:t>
                      </a:r>
                      <a:r>
                        <a:rPr lang="en-US" sz="2800" baseline="0" dirty="0"/>
                        <a:t> Decision Making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Analysis of Student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Reflection and Self-Evaluation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64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143000"/>
            <a:ext cx="7886700" cy="1325563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 dirty="0"/>
              <a:t>Students in Context, pp. 20-21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223" y="3200400"/>
            <a:ext cx="865155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What do I know about my students that will help me plan?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How will I manage behavior and routines to enhance learning?</a:t>
            </a:r>
          </a:p>
        </p:txBody>
      </p:sp>
    </p:spTree>
    <p:extLst>
      <p:ext uri="{BB962C8B-B14F-4D97-AF65-F5344CB8AC3E}">
        <p14:creationId xmlns:p14="http://schemas.microsoft.com/office/powerpoint/2010/main" val="200441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of each 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11" y="1715073"/>
            <a:ext cx="8623578" cy="3490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29788">
            <a:off x="5962396" y="1484241"/>
            <a:ext cx="273664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Heading of section</a:t>
            </a:r>
          </a:p>
        </p:txBody>
      </p:sp>
      <p:sp>
        <p:nvSpPr>
          <p:cNvPr id="7" name="TextBox 6"/>
          <p:cNvSpPr txBox="1"/>
          <p:nvPr/>
        </p:nvSpPr>
        <p:spPr>
          <a:xfrm rot="19625771">
            <a:off x="1371818" y="3816820"/>
            <a:ext cx="536076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General Teaching Standard and TPEs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1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5752</TotalTime>
  <Words>1620</Words>
  <Application>Microsoft Macintosh PowerPoint</Application>
  <PresentationFormat>On-screen Show (4:3)</PresentationFormat>
  <Paragraphs>249</Paragraphs>
  <Slides>42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Document</vt:lpstr>
      <vt:lpstr>Worksheet</vt:lpstr>
      <vt:lpstr>Fresno Assessment of Student Teachers (FAST)  Teaching Sample Project (TSP)</vt:lpstr>
      <vt:lpstr>FAST: Two Performance Tasks</vt:lpstr>
      <vt:lpstr>PowerPoint Presentation</vt:lpstr>
      <vt:lpstr>Teaching Sample Project (TSP) Multiple Subject Program</vt:lpstr>
      <vt:lpstr>Teaching Sample Project (TSP) Single Subject Program</vt:lpstr>
      <vt:lpstr>Teaching Sample Project (TSP) unit of study, with focus on assessment</vt:lpstr>
      <vt:lpstr>Parts of the Teaching Sample Project See page 18 in TSP manual</vt:lpstr>
      <vt:lpstr>Students in Context, pp. 20-21</vt:lpstr>
      <vt:lpstr>Format of each section</vt:lpstr>
      <vt:lpstr>PowerPoint Presentation</vt:lpstr>
      <vt:lpstr>PowerPoint Presentation</vt:lpstr>
      <vt:lpstr>PowerPoint Presentation</vt:lpstr>
      <vt:lpstr>PowerPoint Presentation</vt:lpstr>
      <vt:lpstr>Students in Context</vt:lpstr>
      <vt:lpstr>Students in Context</vt:lpstr>
      <vt:lpstr>Students in Context</vt:lpstr>
      <vt:lpstr>Learning Outcomes, pp. 22-23</vt:lpstr>
      <vt:lpstr>Learning Outcomes</vt:lpstr>
      <vt:lpstr>PowerPoint Presentation</vt:lpstr>
      <vt:lpstr>Learning Outcomes</vt:lpstr>
      <vt:lpstr>Assessment Plan, pp. 24-26</vt:lpstr>
      <vt:lpstr>Assessment Plan</vt:lpstr>
      <vt:lpstr>Assessment Plan</vt:lpstr>
      <vt:lpstr>PowerPoint Presentation</vt:lpstr>
      <vt:lpstr>Assessment Plan</vt:lpstr>
      <vt:lpstr>Design for Instruction, pp. 27-28</vt:lpstr>
      <vt:lpstr>Design for Instruction</vt:lpstr>
      <vt:lpstr>Design for Instruction</vt:lpstr>
      <vt:lpstr>Instructional Decision-Making, p. 29</vt:lpstr>
      <vt:lpstr>Instructional Decision-Making</vt:lpstr>
      <vt:lpstr>Instructional Decision Making</vt:lpstr>
      <vt:lpstr>Analysis of Student Learning, p. 30</vt:lpstr>
      <vt:lpstr>Analysis of Student Learning</vt:lpstr>
      <vt:lpstr>Analysis of Student Learning</vt:lpstr>
      <vt:lpstr>Reflection and Self-Evaluation, p.31</vt:lpstr>
      <vt:lpstr>Reflection and Self-Evaluation</vt:lpstr>
      <vt:lpstr>Reflection and Self-Evaluation</vt:lpstr>
      <vt:lpstr>Feedback on Teaching Sample Project </vt:lpstr>
      <vt:lpstr>PowerPoint Presentation</vt:lpstr>
      <vt:lpstr>Things to Remember: Writing</vt:lpstr>
      <vt:lpstr>RECOMMENDATIONS</vt:lpstr>
      <vt:lpstr>Read the directions carefully. Review the rubrics as you write, with a focus on level 3.  This is an opportunity to show what you know and highlight the range of your teaching techniques.</vt:lpstr>
    </vt:vector>
  </TitlesOfParts>
  <Company>Fresno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Behrend</dc:creator>
  <cp:lastModifiedBy>Microsoft Office User</cp:lastModifiedBy>
  <cp:revision>560</cp:revision>
  <cp:lastPrinted>2020-09-30T22:37:02Z</cp:lastPrinted>
  <dcterms:created xsi:type="dcterms:W3CDTF">2013-01-18T16:34:32Z</dcterms:created>
  <dcterms:modified xsi:type="dcterms:W3CDTF">2020-10-08T13:57:34Z</dcterms:modified>
</cp:coreProperties>
</file>